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95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4" r:id="rId37"/>
    <p:sldId id="292" r:id="rId3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95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4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88470" autoAdjust="0"/>
  </p:normalViewPr>
  <p:slideViewPr>
    <p:cSldViewPr snapToGrid="0">
      <p:cViewPr varScale="1">
        <p:scale>
          <a:sx n="110" d="100"/>
          <a:sy n="110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  <a:p>
            <a:r>
              <a:rPr lang="en-GB" dirty="0"/>
              <a:t>deprived of constant attention and cookies, kind of like </a:t>
            </a:r>
            <a:r>
              <a:rPr lang="en-GB" dirty="0" err="1"/>
              <a:t>facebook</a:t>
            </a:r>
            <a:r>
              <a:rPr lang="en-GB" dirty="0"/>
              <a:t> or twitter/x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types of handler registration</a:t>
            </a:r>
          </a:p>
          <a:p>
            <a:r>
              <a:rPr lang="en-GB" dirty="0"/>
              <a:t>- type with Handler suffix and method named Handle</a:t>
            </a:r>
          </a:p>
          <a:p>
            <a:r>
              <a:rPr lang="en-GB" dirty="0"/>
              <a:t>- module with Handler suffix and method named Handel</a:t>
            </a:r>
          </a:p>
          <a:p>
            <a:r>
              <a:rPr lang="en-GB" dirty="0"/>
              <a:t>- module with Handler suffix and attribute </a:t>
            </a:r>
            <a:r>
              <a:rPr lang="en-GB" dirty="0" err="1"/>
              <a:t>WolverineHandler</a:t>
            </a:r>
            <a:endParaRPr lang="en-GB" dirty="0"/>
          </a:p>
          <a:p>
            <a:r>
              <a:rPr lang="en-GB" dirty="0"/>
              <a:t>Finding handlers is customisable!</a:t>
            </a:r>
          </a:p>
          <a:p>
            <a:endParaRPr lang="en-GB" dirty="0"/>
          </a:p>
          <a:p>
            <a:r>
              <a:rPr lang="en-GB" dirty="0"/>
              <a:t>First parameter is the message that is handled</a:t>
            </a:r>
          </a:p>
          <a:p>
            <a:r>
              <a:rPr lang="en-GB" dirty="0"/>
              <a:t>Further parameters are injected using DI</a:t>
            </a:r>
          </a:p>
          <a:p>
            <a:r>
              <a:rPr lang="en-GB" dirty="0"/>
              <a:t>Any return objects are treated as messages to send through the bus</a:t>
            </a:r>
          </a:p>
          <a:p>
            <a:endParaRPr lang="en-GB" dirty="0"/>
          </a:p>
          <a:p>
            <a:r>
              <a:rPr lang="en-GB" dirty="0"/>
              <a:t>Very </a:t>
            </a:r>
            <a:r>
              <a:rPr lang="en-GB" dirty="0" err="1"/>
              <a:t>MediatR</a:t>
            </a:r>
            <a:r>
              <a:rPr lang="en-GB" dirty="0"/>
              <a:t> like, but with the possibility to plug in a queue or enterprise bus</a:t>
            </a:r>
          </a:p>
          <a:p>
            <a:r>
              <a:rPr lang="en-GB" dirty="0"/>
              <a:t>optional reliability settings such as message storage and 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54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read the room right, you all resemble my sceptical dog</a:t>
            </a:r>
          </a:p>
          <a:p>
            <a:r>
              <a:rPr lang="en-GB" dirty="0"/>
              <a:t>I’ve shown several nice F# features</a:t>
            </a:r>
          </a:p>
          <a:p>
            <a:r>
              <a:rPr lang="en-GB" dirty="0"/>
              <a:t>But nothing that can dethrone C# just yet</a:t>
            </a:r>
          </a:p>
          <a:p>
            <a:r>
              <a:rPr lang="en-GB" dirty="0"/>
              <a:t>Let me present to you where F# shines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important part here is the Discriminated Union that is named </a:t>
            </a:r>
            <a:r>
              <a:rPr lang="en-GB" dirty="0" err="1"/>
              <a:t>FlightPath</a:t>
            </a:r>
            <a:r>
              <a:rPr lang="en-GB" dirty="0"/>
              <a:t> and has 3 possible values: a place where it takes off, a place where it land and all waypoints in between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88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Attributes, computational expressions and let! hold no more secrets</a:t>
            </a:r>
          </a:p>
          <a:p>
            <a:r>
              <a:rPr lang="en-GB" dirty="0"/>
              <a:t>Below the return is a match statement as the validate flight returns a </a:t>
            </a:r>
            <a:r>
              <a:rPr lang="en-GB" dirty="0" err="1"/>
              <a:t>FlightRegistered</a:t>
            </a:r>
            <a:r>
              <a:rPr lang="en-GB" dirty="0"/>
              <a:t> DU</a:t>
            </a:r>
          </a:p>
          <a:p>
            <a:r>
              <a:rPr lang="en-GB" dirty="0"/>
              <a:t>The match statement helps determine what we have to do in each scenario</a:t>
            </a:r>
          </a:p>
          <a:p>
            <a:r>
              <a:rPr lang="en-GB" dirty="0"/>
              <a:t>Not much room for bugs or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311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Wow, a lot is going on here, let’s unpack</a:t>
            </a:r>
          </a:p>
          <a:p>
            <a:r>
              <a:rPr lang="en-GB" dirty="0"/>
              <a:t>Null check is a bit more complex as this is not normally done in F#</a:t>
            </a:r>
          </a:p>
          <a:p>
            <a:r>
              <a:rPr lang="en-GB" dirty="0"/>
              <a:t>Normally, a Nullable&lt;T&gt; is returned which can be transformed into an Option and then pattern matched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</a:t>
            </a:r>
            <a:r>
              <a:rPr lang="en-GB" dirty="0" err="1"/>
              <a:t>tryHead</a:t>
            </a:r>
            <a:r>
              <a:rPr lang="en-GB" dirty="0"/>
              <a:t> function at the bottom is an excellent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it’s the </a:t>
            </a:r>
            <a:r>
              <a:rPr lang="en-GB" dirty="0" err="1"/>
              <a:t>FirstOrDefault</a:t>
            </a:r>
            <a:r>
              <a:rPr lang="en-GB" dirty="0"/>
              <a:t> </a:t>
            </a:r>
            <a:r>
              <a:rPr lang="en-GB" dirty="0" err="1"/>
              <a:t>Linq</a:t>
            </a:r>
            <a:r>
              <a:rPr lang="en-GB" dirty="0"/>
              <a:t> equivalent: empty list returns none, non-empty list returns the first item</a:t>
            </a:r>
          </a:p>
          <a:p>
            <a:endParaRPr lang="en-GB" dirty="0"/>
          </a:p>
          <a:p>
            <a:r>
              <a:rPr lang="en-GB" dirty="0"/>
              <a:t>Next is a function &gt; this is a shorthand that crates a function with one parameter and automatically creates a pattern match</a:t>
            </a:r>
          </a:p>
          <a:p>
            <a:r>
              <a:rPr lang="en-GB" dirty="0"/>
              <a:t>Could easily be written as such, but there is a shorthand as this is used a lot in F#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413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not!</a:t>
            </a:r>
          </a:p>
          <a:p>
            <a:r>
              <a:rPr lang="en-GB" dirty="0"/>
              <a:t>It is a function, one that is supplied with the standard library, but it’s an ordinary function</a:t>
            </a:r>
          </a:p>
          <a:p>
            <a:r>
              <a:rPr lang="en-GB" dirty="0"/>
              <a:t>Actually, it’s not that simple… it needs the inline keyword</a:t>
            </a:r>
          </a:p>
          <a:p>
            <a:r>
              <a:rPr lang="en-GB" dirty="0"/>
              <a:t>I’ll let you look up what that keyword does (or you can come and ask me after the talk)</a:t>
            </a:r>
          </a:p>
          <a:p>
            <a:r>
              <a:rPr lang="en-GB" dirty="0"/>
              <a:t>This is what you get when you do language design right, you get awesomely simple features like this from functionality available in the language, not baked into the language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87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see the implementation, you think it’s backwards</a:t>
            </a:r>
          </a:p>
          <a:p>
            <a:r>
              <a:rPr lang="en-GB" dirty="0"/>
              <a:t>Left becomes right</a:t>
            </a:r>
          </a:p>
          <a:p>
            <a:r>
              <a:rPr lang="en-GB" dirty="0"/>
              <a:t>But just like my dog, it’s weird and wonderful at </a:t>
            </a:r>
            <a:r>
              <a:rPr lang="en-GB"/>
              <a:t>the same time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666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C7933-20C5-DFED-D49C-CAE6CD21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BA86B-C370-A0E5-D12A-A815ECE0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4D05B-681C-ACB9-0E51-A3E304AD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null check is done, the function at the end is a shorthand match statement and we create a pipe that transforms the data</a:t>
            </a:r>
          </a:p>
          <a:p>
            <a:r>
              <a:rPr lang="en-GB" dirty="0"/>
              <a:t>Lets take a closer look at that </a:t>
            </a:r>
            <a:r>
              <a:rPr lang="en-GB" dirty="0" err="1"/>
              <a:t>List.collect</a:t>
            </a:r>
            <a:r>
              <a:rPr lang="en-GB" dirty="0"/>
              <a:t> function</a:t>
            </a:r>
          </a:p>
          <a:p>
            <a:r>
              <a:rPr lang="en-GB" dirty="0"/>
              <a:t>It transforms or maps (select in </a:t>
            </a:r>
            <a:r>
              <a:rPr lang="en-GB" dirty="0" err="1"/>
              <a:t>Linq</a:t>
            </a:r>
            <a:r>
              <a:rPr lang="en-GB" dirty="0"/>
              <a:t>), then takes the resulting list and flattens it into one long list (</a:t>
            </a:r>
            <a:r>
              <a:rPr lang="en-GB" dirty="0" err="1"/>
              <a:t>SelectMany</a:t>
            </a:r>
            <a:r>
              <a:rPr lang="en-GB" dirty="0"/>
              <a:t> in </a:t>
            </a:r>
            <a:r>
              <a:rPr lang="en-GB" dirty="0" err="1"/>
              <a:t>Linq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collision detection function in its turn first creates a function that will return the first x number of elements of a list</a:t>
            </a:r>
          </a:p>
          <a:p>
            <a:r>
              <a:rPr lang="en-GB" dirty="0"/>
              <a:t>Here we see partial application at work again: we find the lower length and then supply the </a:t>
            </a:r>
            <a:r>
              <a:rPr lang="en-GB" dirty="0" err="1"/>
              <a:t>List.take</a:t>
            </a:r>
            <a:r>
              <a:rPr lang="en-GB" dirty="0"/>
              <a:t> function with that</a:t>
            </a:r>
          </a:p>
          <a:p>
            <a:r>
              <a:rPr lang="en-GB" dirty="0"/>
              <a:t>All that now needs is a list to shorten</a:t>
            </a:r>
          </a:p>
          <a:p>
            <a:endParaRPr lang="en-GB" dirty="0"/>
          </a:p>
          <a:p>
            <a:r>
              <a:rPr lang="en-GB" dirty="0"/>
              <a:t>I did this, because the map2 function takes 2 lists of equal length and matches pairs</a:t>
            </a:r>
          </a:p>
          <a:p>
            <a:r>
              <a:rPr lang="en-GB" dirty="0"/>
              <a:t>Should the flight paths have different length, there won’t be any errors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List.choose</a:t>
            </a:r>
            <a:r>
              <a:rPr lang="en-GB" dirty="0"/>
              <a:t> takes in a function that returns an option and the choose function remove all None cases</a:t>
            </a:r>
          </a:p>
          <a:p>
            <a:r>
              <a:rPr lang="en-GB" dirty="0"/>
              <a:t>The id function is a supplied method that just returns what it’s given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67C3-3FB0-FC4C-B95E-33023A692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342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Detecting a collision then becomes quite easy</a:t>
            </a:r>
          </a:p>
          <a:p>
            <a:r>
              <a:rPr lang="en-GB" dirty="0"/>
              <a:t>The helper function can easily detect if they are the same, as records automatically implement value equality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detectCollision</a:t>
            </a:r>
            <a:r>
              <a:rPr lang="en-GB" dirty="0"/>
              <a:t> on the other hand lists out every possible match between the two discriminated unions</a:t>
            </a:r>
          </a:p>
          <a:p>
            <a:r>
              <a:rPr lang="en-GB" dirty="0"/>
              <a:t>Only during certain scenarios do we need to check for a collision</a:t>
            </a:r>
          </a:p>
          <a:p>
            <a:r>
              <a:rPr lang="en-GB" dirty="0"/>
              <a:t>And all those scenarios are literally spelled out for us</a:t>
            </a:r>
          </a:p>
          <a:p>
            <a:r>
              <a:rPr lang="en-GB" dirty="0"/>
              <a:t>Since all scenarios are spelled out, it’s quite difficult for a bug to hide in here</a:t>
            </a:r>
          </a:p>
          <a:p>
            <a:endParaRPr lang="en-GB" dirty="0"/>
          </a:p>
          <a:p>
            <a:r>
              <a:rPr lang="en-GB" dirty="0"/>
              <a:t>This is why F# is such a good language</a:t>
            </a:r>
          </a:p>
          <a:p>
            <a:r>
              <a:rPr lang="en-GB" dirty="0"/>
              <a:t>Not saying that it’s easy and certainly not a lot of work</a:t>
            </a:r>
          </a:p>
          <a:p>
            <a:r>
              <a:rPr lang="en-GB" dirty="0"/>
              <a:t>But less so than in a language where you can’t do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09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there are some drawbacks to Discriminated unions</a:t>
            </a:r>
          </a:p>
          <a:p>
            <a:r>
              <a:rPr lang="en-GB" dirty="0"/>
              <a:t>Serialisation support is difficult: </a:t>
            </a:r>
            <a:r>
              <a:rPr lang="en-GB" dirty="0" err="1"/>
              <a:t>System.Text.Json</a:t>
            </a:r>
            <a:r>
              <a:rPr lang="en-GB" dirty="0"/>
              <a:t> (Microsoft’s out-of-the-box library for serialising to JSON) does not have support for DU’s</a:t>
            </a:r>
          </a:p>
          <a:p>
            <a:r>
              <a:rPr lang="en-GB" dirty="0"/>
              <a:t>And as far as I know, is not planning on adding it</a:t>
            </a:r>
          </a:p>
          <a:p>
            <a:r>
              <a:rPr lang="en-GB" dirty="0"/>
              <a:t>That is why I use </a:t>
            </a:r>
            <a:r>
              <a:rPr lang="en-GB" dirty="0" err="1"/>
              <a:t>Newtonsoft.Json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EF has no support for DU’s</a:t>
            </a:r>
          </a:p>
          <a:p>
            <a:r>
              <a:rPr lang="en-GB" dirty="0"/>
              <a:t>They need custom value converters to save and load the data from a database</a:t>
            </a:r>
          </a:p>
          <a:p>
            <a:endParaRPr lang="en-GB" dirty="0"/>
          </a:p>
          <a:p>
            <a:r>
              <a:rPr lang="en-GB" dirty="0"/>
              <a:t>Sending DU’s through Wolverine works fine in a local scenario</a:t>
            </a:r>
          </a:p>
          <a:p>
            <a:r>
              <a:rPr lang="en-GB" dirty="0"/>
              <a:t>When sending through a bus (Azure or RabbitMQ), it needs to use the </a:t>
            </a:r>
            <a:r>
              <a:rPr lang="en-GB" dirty="0" err="1"/>
              <a:t>Newtonsoft.Json</a:t>
            </a:r>
            <a:r>
              <a:rPr lang="en-GB" dirty="0"/>
              <a:t> serialisation</a:t>
            </a:r>
          </a:p>
          <a:p>
            <a:r>
              <a:rPr lang="en-GB" dirty="0"/>
              <a:t>And wrapped in a generic envelope</a:t>
            </a:r>
          </a:p>
          <a:p>
            <a:r>
              <a:rPr lang="en-GB" dirty="0"/>
              <a:t>This is because Wolverine looks for a method taking the specific DU case instead of a method taking the DU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77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998-157B-5CD9-0035-48793CE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E240D-ACD1-8F68-F85F-07DF7496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CF52A-098B-AC17-65C9-5F16A11E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2 lines show what the envelope looks like</a:t>
            </a:r>
          </a:p>
          <a:p>
            <a:r>
              <a:rPr lang="en-GB" dirty="0"/>
              <a:t>Together with a function to easily wrap any type into the envelope</a:t>
            </a:r>
          </a:p>
          <a:p>
            <a:endParaRPr lang="en-GB" dirty="0"/>
          </a:p>
          <a:p>
            <a:r>
              <a:rPr lang="en-GB" dirty="0"/>
              <a:t>On line 87, I wrap the message in a generic type so that it can nicely be routed to the correct handler methods</a:t>
            </a:r>
          </a:p>
          <a:p>
            <a:r>
              <a:rPr lang="en-GB" dirty="0"/>
              <a:t>And then I send it through Wolverine to be routed to the handling message</a:t>
            </a:r>
          </a:p>
          <a:p>
            <a:endParaRPr lang="en-GB" dirty="0"/>
          </a:p>
          <a:p>
            <a:r>
              <a:rPr lang="en-GB" dirty="0"/>
              <a:t>The handling doesn’t do much in itself, but it shows that the message is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44A6-8031-6F2F-0C9E-E1106A1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649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3026-668D-45B4-234B-461F6E86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465E-EAB6-16A5-6441-5321983DA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4401B-0A13-F831-F308-249BA83B7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for the last part of registering a flight… saving it to the database</a:t>
            </a:r>
          </a:p>
          <a:p>
            <a:r>
              <a:rPr lang="en-GB" dirty="0"/>
              <a:t>For this, Wolverine has a feature called Side Effects: it requires a type that inherits a marker interface </a:t>
            </a:r>
            <a:r>
              <a:rPr lang="en-GB" dirty="0" err="1"/>
              <a:t>ISideEffect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A24CC-8F14-ED1C-8DCE-97C4C4E9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622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side effect lets the original function remain as pure as can be</a:t>
            </a:r>
          </a:p>
          <a:p>
            <a:r>
              <a:rPr lang="en-GB" dirty="0"/>
              <a:t>It’s not 100% as it takes the </a:t>
            </a:r>
            <a:r>
              <a:rPr lang="en-GB" dirty="0" err="1"/>
              <a:t>DroneContext</a:t>
            </a:r>
            <a:r>
              <a:rPr lang="en-GB" dirty="0"/>
              <a:t> to load data, but it forgoes mutations to the database</a:t>
            </a:r>
          </a:p>
          <a:p>
            <a:r>
              <a:rPr lang="en-GB" dirty="0"/>
              <a:t>These can be segmented away in special classes that take the data as injected parameters</a:t>
            </a:r>
          </a:p>
          <a:p>
            <a:r>
              <a:rPr lang="en-GB" dirty="0"/>
              <a:t>And handle the side effect in an Execute or </a:t>
            </a:r>
            <a:r>
              <a:rPr lang="en-GB" dirty="0" err="1"/>
              <a:t>ExecuteAsync</a:t>
            </a:r>
            <a:r>
              <a:rPr lang="en-GB" dirty="0"/>
              <a:t> method in which services can be injected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6918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upside is that testing the original registration is easier (more on that in a minute)</a:t>
            </a:r>
          </a:p>
          <a:p>
            <a:r>
              <a:rPr lang="en-GB" dirty="0"/>
              <a:t>The save logic can be very simple as this event only occurs when there is something to save</a:t>
            </a:r>
          </a:p>
          <a:p>
            <a:r>
              <a:rPr lang="en-GB" dirty="0"/>
              <a:t>In case something goes wrong, retries can be built into Wolverine which rely on durable messaging</a:t>
            </a:r>
          </a:p>
          <a:p>
            <a:r>
              <a:rPr lang="en-GB" dirty="0"/>
              <a:t>All side effects can be handled by a specialised server as this can be sent through the message bus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368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automated tests, I just use </a:t>
            </a:r>
            <a:r>
              <a:rPr lang="en-GB" dirty="0" err="1"/>
              <a:t>xUnit</a:t>
            </a:r>
            <a:r>
              <a:rPr lang="en-GB" dirty="0"/>
              <a:t>, set up data, feed it to the validation logic and discriminated unions make it easy to check what case I get back</a:t>
            </a:r>
          </a:p>
          <a:p>
            <a:r>
              <a:rPr lang="en-GB" dirty="0"/>
              <a:t>Another little fun feature of F#, I can write function names between double backticks and make it a sentence</a:t>
            </a:r>
          </a:p>
          <a:p>
            <a:r>
              <a:rPr lang="en-GB" dirty="0"/>
              <a:t>I wouldn’t use this for functions I would need to type a lot, because they always need to go between double brackets</a:t>
            </a:r>
          </a:p>
          <a:p>
            <a:r>
              <a:rPr lang="en-GB" dirty="0"/>
              <a:t>But for tests this means no more snake or camel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37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1636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1572C-9B5D-98EC-8E6B-E37B570F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69F68-19B1-5121-A3FC-B9C4054B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0D7A2-0E47-E645-F5F8-503F1B0E9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goes a lot deeper</a:t>
            </a:r>
          </a:p>
          <a:p>
            <a:r>
              <a:rPr lang="en-GB" dirty="0"/>
              <a:t>F# patten matching has only scratched the surface</a:t>
            </a:r>
          </a:p>
          <a:p>
            <a:r>
              <a:rPr lang="en-GB" dirty="0"/>
              <a:t>Wolverine also has advanced features such as retries, error handling and sagas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1951-4D7D-EE1F-BE4D-11C8373F5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796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I demoed this presentation to my wife, she mentioned that she could only envision Wolverine the X-Man and not the real animal slicing through a database</a:t>
            </a:r>
          </a:p>
          <a:p>
            <a:r>
              <a:rPr lang="en-GB" dirty="0"/>
              <a:t>Had to do two things</a:t>
            </a:r>
          </a:p>
          <a:p>
            <a:r>
              <a:rPr lang="en-GB" dirty="0"/>
              <a:t>- Hand in my geek card</a:t>
            </a:r>
          </a:p>
          <a:p>
            <a:r>
              <a:rPr lang="en-GB" dirty="0"/>
              <a:t>- Use that as a Copilot prompt to see what it would create</a:t>
            </a:r>
          </a:p>
          <a:p>
            <a:endParaRPr lang="en-GB" dirty="0"/>
          </a:p>
          <a:p>
            <a:r>
              <a:rPr lang="en-GB" dirty="0"/>
              <a:t>Here we see Wolverine making vertical slice architecture happen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597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Reassign page and </a:t>
            </a:r>
            <a:r>
              <a:rPr lang="en-GB" dirty="0" err="1"/>
              <a:t>pageSize</a:t>
            </a:r>
            <a:r>
              <a:rPr lang="en-GB" dirty="0"/>
              <a:t> values, not mutation!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Types and aliases, already familiar</a:t>
            </a:r>
          </a:p>
          <a:p>
            <a:r>
              <a:rPr lang="en-GB" dirty="0"/>
              <a:t>The [</a:t>
            </a:r>
            <a:r>
              <a:rPr lang="en-GB" dirty="0" err="1"/>
              <a:t>CLIMutable</a:t>
            </a:r>
            <a:r>
              <a:rPr lang="en-GB" dirty="0"/>
              <a:t>] attribute is an EF necessity</a:t>
            </a:r>
          </a:p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C892-9433-1ACA-470E-E63541F6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DC246-588A-F4A5-623E-25FAD834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72DD1-5626-B826-D220-02F091C52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to the computational expression, there is another interesting thing going on: the </a:t>
            </a:r>
            <a:r>
              <a:rPr lang="en-GB"/>
              <a:t>struct tuple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BBD5-CB2D-0122-EC4B-4291F3C8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5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19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000080"/>
                </a:solidFill>
              </a:rPr>
              <a:t>Functional Programming</a:t>
            </a:r>
            <a:br>
              <a:rPr lang="en-GB" dirty="0">
                <a:solidFill>
                  <a:srgbClr val="000080"/>
                </a:solidFill>
              </a:rPr>
            </a:br>
            <a:r>
              <a:rPr lang="en-GB" dirty="0">
                <a:solidFill>
                  <a:srgbClr val="000080"/>
                </a:solidFill>
              </a:rPr>
              <a:t>In 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Autofit/>
          </a:bodyPr>
          <a:lstStyle/>
          <a:p>
            <a:pPr algn="l"/>
            <a:r>
              <a:rPr lang="en-GB" sz="3200" dirty="0"/>
              <a:t>Is it a fad?</a:t>
            </a:r>
          </a:p>
          <a:p>
            <a:pPr algn="l"/>
            <a:r>
              <a:rPr lang="en-GB" sz="3200" dirty="0"/>
              <a:t>Or absolutely fabulous!</a:t>
            </a:r>
            <a:endParaRPr lang="en-BE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CA165-6C2D-CC86-4F1E-107C941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0" y="2643069"/>
            <a:ext cx="2647619" cy="31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196BB-0008-4D03-6DB2-9C231E0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56190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D3B4E-4186-E334-4626-9640C446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2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62764-CD36-20DB-AC4B-3A9C2172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1A606-9ADB-1DAA-8CED-F48D8FBC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or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do!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Return values are specified with the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There is a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 in most cases too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932C-B72B-C32F-8794-883B5226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86A-FECD-C892-13A6-B485C3D6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68A-F80C-6B4C-2BA8-1A8E366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E258F-C3AD-C337-A43E-397CC76B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BF69D-BBEA-88ED-D7F9-8E2CA20B5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4D-408D-9F08-EE0A-B7183257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Background tasks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29E16-D4A9-F36B-8E45-270EC9C1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6" y="1689818"/>
            <a:ext cx="7314286" cy="11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461974-DF4F-37A9-E553-CB89660F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2" y="2851723"/>
            <a:ext cx="10190476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g lying on the floor looking out a window&#10;&#10;Description automatically generated">
            <a:extLst>
              <a:ext uri="{FF2B5EF4-FFF2-40B4-BE49-F238E27FC236}">
                <a16:creationId xmlns:a16="http://schemas.microsoft.com/office/drawing/2014/main" id="{B8315417-DABA-6D21-29FB-CC611FD6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5" b="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7BA2-7906-E71F-A734-78C6772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91C8-E910-8A41-4CE6-9991144E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drone that will fly a certain route</a:t>
            </a:r>
          </a:p>
          <a:p>
            <a:r>
              <a:rPr lang="en-GB" dirty="0"/>
              <a:t>I will ignore</a:t>
            </a:r>
          </a:p>
          <a:p>
            <a:pPr lvl="1"/>
            <a:r>
              <a:rPr lang="en-GB" dirty="0"/>
              <a:t>Dates</a:t>
            </a:r>
          </a:p>
          <a:p>
            <a:pPr lvl="1"/>
            <a:r>
              <a:rPr lang="en-GB" dirty="0"/>
              <a:t>Flight speed</a:t>
            </a:r>
          </a:p>
          <a:p>
            <a:pPr lvl="1"/>
            <a:r>
              <a:rPr lang="en-GB" dirty="0"/>
              <a:t>Altitude</a:t>
            </a:r>
          </a:p>
          <a:p>
            <a:r>
              <a:rPr lang="en-GB" dirty="0"/>
              <a:t>Focus on the data processing, not real-world complexity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033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8E-2E8B-BEAF-ACF3-3064DB99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80696-2E3C-0059-CAAF-DE30D28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1" y="1690688"/>
            <a:ext cx="4708329" cy="3949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FC5B2-9462-367C-82D7-D6AEEF52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" y="5640237"/>
            <a:ext cx="4001982" cy="8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6B1D-DEC1-385C-A158-54BACE62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CEB7-6493-33B2-DECF-44C7CC18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Values that can be one of several named cases</a:t>
            </a:r>
          </a:p>
          <a:p>
            <a:r>
              <a:rPr lang="en-GB" dirty="0"/>
              <a:t>Each case can have its own type or value</a:t>
            </a:r>
          </a:p>
          <a:p>
            <a:r>
              <a:rPr lang="en-GB" dirty="0"/>
              <a:t>Good for error cases or special values</a:t>
            </a:r>
          </a:p>
          <a:p>
            <a:r>
              <a:rPr lang="en-GB" dirty="0"/>
              <a:t>Handle each case with pattern matching</a:t>
            </a:r>
          </a:p>
          <a:p>
            <a:pPr lvl="1"/>
            <a:r>
              <a:rPr lang="en-GB" dirty="0"/>
              <a:t>Warning when not handling a case</a:t>
            </a:r>
          </a:p>
          <a:p>
            <a:pPr lvl="1"/>
            <a:r>
              <a:rPr lang="en-GB" dirty="0"/>
              <a:t>Avoid catch all patterns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352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366042" cy="4281247"/>
            <a:chOff x="4894089" y="1380805"/>
            <a:chExt cx="2366042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120793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Twitter @bonny_ken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Developer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analyst </a:t>
              </a:r>
            </a:p>
            <a:p>
              <a:pPr algn="ctr"/>
              <a:r>
                <a:rPr lang="en-GB" sz="2400" dirty="0"/>
                <a:t>architect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5DEF-EED0-7538-FCDC-A1D3333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Famous 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A01-FF5D-5180-9FFF-BA0E7745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Option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535C-BE6E-1B64-3544-2203134B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Result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F9CA-BCDD-C768-D64D-3D412155EF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in algorithms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44BF31-07C7-2DCE-02C3-2BE53DB5D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Equivalent Nullable&lt;T&gt;</a:t>
            </a:r>
          </a:p>
          <a:p>
            <a:r>
              <a:rPr lang="en-GB" dirty="0"/>
              <a:t>Much safer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9A77C-A2CC-C3FE-538F-8073512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5667"/>
            <a:ext cx="3667658" cy="1449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E4E7E-4B99-A618-BD4F-3152947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297172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2AEE-521B-5A4A-420F-FA237AF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4EB4D-F35D-3030-26DD-0883D29A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" y="1747515"/>
            <a:ext cx="4001982" cy="83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5A847-59A7-5373-FD34-A58421FA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" y="2592940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70E4-89B5-4048-ECB5-2072F3FA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71BE-530F-321A-FE8E-EC92C277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1886143"/>
            <a:ext cx="11047619" cy="30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E1FBE-1494-14C1-1364-3CD05672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0" y="5290524"/>
            <a:ext cx="112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BD4-830A-AA81-54A2-0CC977D8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Piping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DD08-9DBD-4D5B-DFA9-A7548D88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Piping enables function calls to be chained together as successive operations</a:t>
            </a:r>
          </a:p>
          <a:p>
            <a:r>
              <a:rPr lang="en-GB" dirty="0"/>
              <a:t>The two lines are equivalent</a:t>
            </a:r>
          </a:p>
          <a:p>
            <a:r>
              <a:rPr lang="en-GB" dirty="0"/>
              <a:t>Yet one reads more intuitively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E494D-510D-7571-CF17-8E22DDE4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42" y="3913980"/>
            <a:ext cx="8161460" cy="53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CAC39-44C4-52FD-D1EE-DEA65FD4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2" y="5020201"/>
            <a:ext cx="8258080" cy="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A3C3-6579-E405-183A-F06350A2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>
                <a:solidFill>
                  <a:srgbClr val="000080"/>
                </a:solidFill>
              </a:rPr>
              <a:t>Who thinks |&gt; is a keyword?</a:t>
            </a:r>
            <a:endParaRPr lang="en-BE" sz="8000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4DC49-A7D2-BCD4-A8B9-C8948B11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9" y="4646866"/>
            <a:ext cx="10353067" cy="1196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94E24-E3A5-F665-E8B0-028519B386FC}"/>
              </a:ext>
            </a:extLst>
          </p:cNvPr>
          <p:cNvSpPr/>
          <p:nvPr/>
        </p:nvSpPr>
        <p:spPr>
          <a:xfrm>
            <a:off x="1889760" y="5148262"/>
            <a:ext cx="1733006" cy="695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a person's lap&#10;&#10;Description automatically generated">
            <a:extLst>
              <a:ext uri="{FF2B5EF4-FFF2-40B4-BE49-F238E27FC236}">
                <a16:creationId xmlns:a16="http://schemas.microsoft.com/office/drawing/2014/main" id="{5BB63F6B-92FA-0B04-BCB2-7C9C8E4F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0" b="16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D044-E833-470B-7E09-861B2B06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A393-59C5-32C5-7F3C-49D0227F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094FD-EE54-7524-4D90-DE82D169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3157604"/>
            <a:ext cx="11047619" cy="30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87644-0494-FDA3-AA4A-E06F7244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36" y="1633794"/>
            <a:ext cx="11104762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EACA-409C-754A-C64D-97203B35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Detecting a collision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0512C-4EC9-D86D-C0BF-9A188F4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4" y="1504710"/>
            <a:ext cx="8266667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3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5D7-CDED-C5D0-7278-9F957E00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With great power, come disadvantages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00AF-FF53-DE3A-D287-95FE40B6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widely supported in serialisation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Newtonsoft.Json</a:t>
            </a:r>
            <a:endParaRPr lang="en-GB" dirty="0"/>
          </a:p>
          <a:p>
            <a:r>
              <a:rPr lang="en-GB" dirty="0"/>
              <a:t>No EF support</a:t>
            </a:r>
          </a:p>
          <a:p>
            <a:pPr lvl="1"/>
            <a:r>
              <a:rPr lang="en-GB" dirty="0"/>
              <a:t>Custom value conversion</a:t>
            </a:r>
          </a:p>
          <a:p>
            <a:r>
              <a:rPr lang="en-GB" dirty="0"/>
              <a:t>Wolverine message in local environment works fine</a:t>
            </a:r>
          </a:p>
          <a:p>
            <a:r>
              <a:rPr lang="en-GB" dirty="0"/>
              <a:t>Wolverine message through a bus needs</a:t>
            </a:r>
          </a:p>
          <a:p>
            <a:pPr lvl="1"/>
            <a:r>
              <a:rPr lang="en-GB" dirty="0" err="1"/>
              <a:t>Newtonsoft.Json</a:t>
            </a:r>
            <a:r>
              <a:rPr lang="en-GB" dirty="0"/>
              <a:t> as serialisation</a:t>
            </a:r>
          </a:p>
          <a:p>
            <a:pPr lvl="1"/>
            <a:r>
              <a:rPr lang="en-GB" dirty="0"/>
              <a:t>Wrap the DU in a generic envelope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841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C6F0-76C5-5AEE-F86C-04F5DB94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D6EC-2E2A-D720-5C37-5A419FD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825A8-85EF-AA41-872D-A741B148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" y="4414552"/>
            <a:ext cx="8285714" cy="15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44D59-4437-8EC3-6C10-D438F5A3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" y="1361405"/>
            <a:ext cx="5847619" cy="1295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4BB4F-947D-7923-1F7A-FC67AE961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26" y="2786143"/>
            <a:ext cx="1069523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in a dog bed">
            <a:extLst>
              <a:ext uri="{FF2B5EF4-FFF2-40B4-BE49-F238E27FC236}">
                <a16:creationId xmlns:a16="http://schemas.microsoft.com/office/drawing/2014/main" id="{3F2D9335-2586-E510-1C7B-457CF8F0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2" t="38991" r="20332" b="6779"/>
          <a:stretch/>
        </p:blipFill>
        <p:spPr>
          <a:xfrm>
            <a:off x="937452" y="822192"/>
            <a:ext cx="4395267" cy="3719072"/>
          </a:xfrm>
          <a:prstGeom prst="rect">
            <a:avLst/>
          </a:prstGeom>
        </p:spPr>
      </p:pic>
      <p:pic>
        <p:nvPicPr>
          <p:cNvPr id="5" name="Picture 4" descr="A dog standing in a fenced area">
            <a:extLst>
              <a:ext uri="{FF2B5EF4-FFF2-40B4-BE49-F238E27FC236}">
                <a16:creationId xmlns:a16="http://schemas.microsoft.com/office/drawing/2014/main" id="{DB5B31E5-1995-0A62-76C6-CC48180E5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26331" r="29274" b="5770"/>
          <a:stretch/>
        </p:blipFill>
        <p:spPr>
          <a:xfrm>
            <a:off x="6254804" y="2051637"/>
            <a:ext cx="5471032" cy="4656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507A0-32A7-8F0C-22A1-803F27D8BA68}"/>
              </a:ext>
            </a:extLst>
          </p:cNvPr>
          <p:cNvSpPr txBox="1"/>
          <p:nvPr/>
        </p:nvSpPr>
        <p:spPr>
          <a:xfrm>
            <a:off x="6096000" y="729982"/>
            <a:ext cx="412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000080"/>
                </a:solidFill>
              </a:rPr>
              <a:t>Dog person</a:t>
            </a:r>
            <a:endParaRPr lang="en-BE" sz="4400" dirty="0">
              <a:solidFill>
                <a:srgbClr val="00008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889DC-CBC4-5C5D-5943-C27A3B4EE779}"/>
              </a:ext>
            </a:extLst>
          </p:cNvPr>
          <p:cNvSpPr txBox="1"/>
          <p:nvPr/>
        </p:nvSpPr>
        <p:spPr>
          <a:xfrm>
            <a:off x="937451" y="5266367"/>
            <a:ext cx="450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Bad photographer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28060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3F50-E01E-412E-6CC7-25EB5B67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81B2-562E-4EE1-8E78-A7DCDAFE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3581-6362-A09C-D2C3-1104D936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7" y="1504364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4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0C8-CAE2-80EF-53E7-495FDB2E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Saving a flight to </a:t>
            </a:r>
            <a:r>
              <a:rPr lang="en-GB">
                <a:solidFill>
                  <a:srgbClr val="000080"/>
                </a:solidFill>
              </a:rPr>
              <a:t>the database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E177A-E71B-6C14-FF2A-7B9E23C4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4" y="1690688"/>
            <a:ext cx="6152381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D7C1-9C1D-104D-7D1A-925D9B5E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Side Effects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4A7B-A9DA-1074-B723-E1375406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Keep the original verification as pure as can be</a:t>
            </a:r>
          </a:p>
          <a:p>
            <a:r>
              <a:rPr lang="en-GB" dirty="0"/>
              <a:t>Code to handle side effects remains simple</a:t>
            </a:r>
          </a:p>
          <a:p>
            <a:r>
              <a:rPr lang="en-GB" dirty="0"/>
              <a:t>Testing the code that triggers a side effect is easier</a:t>
            </a:r>
          </a:p>
          <a:p>
            <a:r>
              <a:rPr lang="en-GB" dirty="0"/>
              <a:t>Retries can be handled by Wolverine</a:t>
            </a:r>
          </a:p>
          <a:p>
            <a:r>
              <a:rPr lang="en-GB" dirty="0"/>
              <a:t>Side effects can be routed through the bus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65367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40C7B7-E8F8-D802-D908-8638D3DE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354"/>
            <a:ext cx="8552381" cy="56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5F73-294E-E25A-B862-6234D9E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7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D1E1-C748-C2CE-63E0-BA877F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D943-E162-A3F7-86D4-D5466F9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8511"/>
            <a:ext cx="10574356" cy="26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5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2B01-9D04-B86C-F634-F4B39053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Architeture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156E8-A3A6-B539-68A5-A9B490B6C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8CAA1-BC47-723F-C094-8BF1D6CCD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Elegant and readable</a:t>
            </a:r>
          </a:p>
          <a:p>
            <a:r>
              <a:rPr lang="en-GB" dirty="0"/>
              <a:t>Separation between data and logic</a:t>
            </a:r>
          </a:p>
          <a:p>
            <a:r>
              <a:rPr lang="en-GB" dirty="0"/>
              <a:t>Describe all possible states</a:t>
            </a:r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BCF61-9A7D-2439-3557-2AD0A010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F6F21-FB8A-20C5-4158-EA680FA4CD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Vertical slice architecture</a:t>
            </a:r>
          </a:p>
          <a:p>
            <a:r>
              <a:rPr lang="en-GB" dirty="0"/>
              <a:t>Chaining events</a:t>
            </a:r>
          </a:p>
          <a:p>
            <a:r>
              <a:rPr lang="en-GB" dirty="0"/>
              <a:t>Very composable</a:t>
            </a:r>
            <a:endParaRPr lang="en-BE" dirty="0"/>
          </a:p>
          <a:p>
            <a:r>
              <a:rPr lang="en-GB" dirty="0"/>
              <a:t>Load, process and save pattern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71851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C827-25FE-5104-15BF-8BD1079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5395-316E-A617-3531-54D1E4EC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Summary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01D48-660E-5024-1B2C-DDED256B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5C4F-D9FB-37A5-F759-08949FD417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Start with scripts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39043-3963-C253-7F40-828267980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60715-346F-2E3D-9622-C90447D7A0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/>
              <a:t>Easily create handlers</a:t>
            </a:r>
          </a:p>
          <a:p>
            <a:r>
              <a:rPr lang="en-GB" dirty="0"/>
              <a:t>Separate side effects from logic</a:t>
            </a:r>
          </a:p>
          <a:p>
            <a:r>
              <a:rPr lang="en-GB" dirty="0"/>
              <a:t>Vertical slice architecture</a:t>
            </a:r>
          </a:p>
          <a:p>
            <a:r>
              <a:rPr lang="en-GB" dirty="0"/>
              <a:t>Simplify code with load, process and save pattern</a:t>
            </a:r>
          </a:p>
        </p:txBody>
      </p:sp>
    </p:spTree>
    <p:extLst>
      <p:ext uri="{BB962C8B-B14F-4D97-AF65-F5344CB8AC3E}">
        <p14:creationId xmlns:p14="http://schemas.microsoft.com/office/powerpoint/2010/main" val="1760270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Wolverine like claws slicing a database vertically downwards making the bits and bytes fall out">
            <a:extLst>
              <a:ext uri="{FF2B5EF4-FFF2-40B4-BE49-F238E27FC236}">
                <a16:creationId xmlns:a16="http://schemas.microsoft.com/office/drawing/2014/main" id="{7A48936A-46AC-65FA-58AA-57769DDA1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8"/>
          <a:stretch/>
        </p:blipFill>
        <p:spPr bwMode="auto"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5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Message handling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simplistic, misses concepts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</a:p>
          <a:p>
            <a:endParaRPr lang="en-GB" dirty="0"/>
          </a:p>
          <a:p>
            <a:r>
              <a:rPr lang="en-GB" dirty="0"/>
              <a:t>Convention over interfaces!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028D-8D6C-E4A2-53C2-A5BB552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1496413"/>
            <a:ext cx="6528983" cy="533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B369-A583-6AEC-330F-9FBF64E1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61" y="1444162"/>
            <a:ext cx="6528982" cy="23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02B0D-36DF-C2BC-A7AF-68ADC4D4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7639"/>
            <a:ext cx="5104762" cy="5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4782B-8B24-0BC7-3028-940F842C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" y="2837044"/>
            <a:ext cx="5961905" cy="3657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61C69-5E75-04A7-D87A-EDD631ED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4" y="1452593"/>
            <a:ext cx="2514286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</TotalTime>
  <Words>2214</Words>
  <Application>Microsoft Office PowerPoint</Application>
  <PresentationFormat>Widescreen</PresentationFormat>
  <Paragraphs>313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Meiryo</vt:lpstr>
      <vt:lpstr>Aptos</vt:lpstr>
      <vt:lpstr>Aptos Display</vt:lpstr>
      <vt:lpstr>Arial</vt:lpstr>
      <vt:lpstr>Segoe UI</vt:lpstr>
      <vt:lpstr>Office Theme</vt:lpstr>
      <vt:lpstr>Functional Programming In F#</vt:lpstr>
      <vt:lpstr>Who is Ken Bonny?</vt:lpstr>
      <vt:lpstr>PowerPoint Presentation</vt:lpstr>
      <vt:lpstr>What am I talking about</vt:lpstr>
      <vt:lpstr>PowerPoint Presentation</vt:lpstr>
      <vt:lpstr>Demo application</vt:lpstr>
      <vt:lpstr>The technology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Creating a new drone</vt:lpstr>
      <vt:lpstr>Background tasks</vt:lpstr>
      <vt:lpstr>PowerPoint Presentation</vt:lpstr>
      <vt:lpstr>What is a flight</vt:lpstr>
      <vt:lpstr>What is a flight</vt:lpstr>
      <vt:lpstr>Discriminated Unions / Sum or Union Types</vt:lpstr>
      <vt:lpstr>Famous examples</vt:lpstr>
      <vt:lpstr>Register a flight</vt:lpstr>
      <vt:lpstr>Validating the flight</vt:lpstr>
      <vt:lpstr>Piping</vt:lpstr>
      <vt:lpstr>Who thinks |&gt; is a keyword?</vt:lpstr>
      <vt:lpstr>PowerPoint Presentation</vt:lpstr>
      <vt:lpstr>Validating the flight</vt:lpstr>
      <vt:lpstr>Detecting a collision</vt:lpstr>
      <vt:lpstr>With great power, come disadvantages</vt:lpstr>
      <vt:lpstr>Register a flight</vt:lpstr>
      <vt:lpstr>Register a flight</vt:lpstr>
      <vt:lpstr>Saving a flight to the database</vt:lpstr>
      <vt:lpstr>Side Effects</vt:lpstr>
      <vt:lpstr>Testing it all</vt:lpstr>
      <vt:lpstr>Testing it all</vt:lpstr>
      <vt:lpstr>Architeture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7</cp:revision>
  <dcterms:created xsi:type="dcterms:W3CDTF">2024-02-14T15:06:07Z</dcterms:created>
  <dcterms:modified xsi:type="dcterms:W3CDTF">2024-02-21T16:42:47Z</dcterms:modified>
</cp:coreProperties>
</file>